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257" r:id="rId4"/>
    <p:sldId id="258" r:id="rId5"/>
    <p:sldId id="259" r:id="rId6"/>
    <p:sldId id="272" r:id="rId7"/>
    <p:sldId id="273" r:id="rId8"/>
    <p:sldId id="261" r:id="rId9"/>
    <p:sldId id="274" r:id="rId10"/>
    <p:sldId id="262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5F1FCE-EA20-4B2D-80C4-1503B8F1B0E5}" type="datetimeFigureOut">
              <a:rPr lang="es-ES" smtClean="0"/>
              <a:t>22/10/2015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22F8E-B23C-4699-8AD9-2E2BE05692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2400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95736" y="2564904"/>
            <a:ext cx="482453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Licenciatura en Derecho</a:t>
            </a: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Inglés IV</a:t>
            </a:r>
          </a:p>
          <a:p>
            <a:pPr algn="ctr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María del Rosario Nolasquez Trejo</a:t>
            </a:r>
          </a:p>
          <a:p>
            <a:pPr algn="ctr"/>
            <a:endParaRPr lang="es-MX" sz="23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Julio-diciembre 2015</a:t>
            </a:r>
            <a:endParaRPr lang="es-MX" sz="23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7544" y="1124744"/>
            <a:ext cx="8136904" cy="3960440"/>
          </a:xfrm>
          <a:solidFill>
            <a:srgbClr val="FFFF66"/>
          </a:solidFill>
        </p:spPr>
        <p:txBody>
          <a:bodyPr>
            <a:noAutofit/>
          </a:bodyPr>
          <a:lstStyle/>
          <a:p>
            <a:endParaRPr lang="es-MX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Bibliografía sugerida para el tema:</a:t>
            </a:r>
          </a:p>
          <a:p>
            <a:r>
              <a:rPr lang="es-MX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infográficas</a:t>
            </a:r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y/o </a:t>
            </a:r>
            <a:r>
              <a:rPr lang="es-MX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cibergráficas</a:t>
            </a:r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s-MX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Redston</a:t>
            </a:r>
            <a:r>
              <a:rPr lang="en-US" dirty="0">
                <a:solidFill>
                  <a:schemeClr val="tx1"/>
                </a:solidFill>
              </a:rPr>
              <a:t> , C., &amp; Cunningham, G. (2005). </a:t>
            </a:r>
            <a:r>
              <a:rPr lang="en-US" i="1" dirty="0" smtClean="0">
                <a:solidFill>
                  <a:schemeClr val="tx1"/>
                </a:solidFill>
              </a:rPr>
              <a:t>face2face Pre-intermediate </a:t>
            </a:r>
            <a:r>
              <a:rPr lang="en-US" i="1" dirty="0">
                <a:solidFill>
                  <a:schemeClr val="tx1"/>
                </a:solidFill>
              </a:rPr>
              <a:t>Student's Book.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s-ES" dirty="0">
                <a:solidFill>
                  <a:schemeClr val="tx1"/>
                </a:solidFill>
              </a:rPr>
              <a:t>Cambridge: CAMBRIDGE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endParaRPr lang="es-ES" dirty="0">
              <a:solidFill>
                <a:schemeClr val="tx1"/>
              </a:solidFill>
            </a:endParaRPr>
          </a:p>
          <a:p>
            <a:r>
              <a:rPr lang="es-ES" dirty="0" err="1" smtClean="0">
                <a:solidFill>
                  <a:schemeClr val="tx1"/>
                </a:solidFill>
              </a:rPr>
              <a:t>Redston</a:t>
            </a:r>
            <a:r>
              <a:rPr lang="es-ES" dirty="0" smtClean="0">
                <a:solidFill>
                  <a:schemeClr val="tx1"/>
                </a:solidFill>
              </a:rPr>
              <a:t>, C., &amp; </a:t>
            </a:r>
            <a:r>
              <a:rPr lang="es-ES" dirty="0" err="1" smtClean="0">
                <a:solidFill>
                  <a:schemeClr val="tx1"/>
                </a:solidFill>
              </a:rPr>
              <a:t>Cunningham</a:t>
            </a:r>
            <a:r>
              <a:rPr lang="es-ES" dirty="0" smtClean="0">
                <a:solidFill>
                  <a:schemeClr val="tx1"/>
                </a:solidFill>
              </a:rPr>
              <a:t>, G. (2005). Face2face Pre-</a:t>
            </a:r>
            <a:r>
              <a:rPr lang="es-ES" dirty="0" err="1" smtClean="0">
                <a:solidFill>
                  <a:schemeClr val="tx1"/>
                </a:solidFill>
              </a:rPr>
              <a:t>intermediate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Workbook</a:t>
            </a:r>
            <a:endParaRPr lang="es-ES" dirty="0" smtClean="0">
              <a:solidFill>
                <a:schemeClr val="tx1"/>
              </a:solidFill>
            </a:endParaRPr>
          </a:p>
          <a:p>
            <a:endParaRPr lang="es-ES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1268760"/>
            <a:ext cx="8496944" cy="2523768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endParaRPr lang="es-MX" dirty="0"/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Resumen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(</a:t>
            </a:r>
            <a:r>
              <a:rPr lang="es-MX" sz="2800" b="1" dirty="0" err="1">
                <a:latin typeface="Arial" pitchFamily="34" charset="0"/>
                <a:cs typeface="Arial" pitchFamily="34" charset="0"/>
              </a:rPr>
              <a:t>abstract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Los alumnos aprenderán el uso de 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adjectives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.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Palabras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claves en idioma (</a:t>
            </a:r>
            <a:r>
              <a:rPr lang="es-MX" sz="2800" b="1" dirty="0" err="1">
                <a:latin typeface="Arial" pitchFamily="34" charset="0"/>
                <a:cs typeface="Arial" pitchFamily="34" charset="0"/>
              </a:rPr>
              <a:t>keywords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) 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ed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ing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adjectives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548680"/>
            <a:ext cx="7772400" cy="2868339"/>
          </a:xfrm>
        </p:spPr>
        <p:txBody>
          <a:bodyPr anchor="t">
            <a:normAutofit/>
          </a:bodyPr>
          <a:lstStyle/>
          <a:p>
            <a:pPr algn="just"/>
            <a:r>
              <a:rPr lang="es-MX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 general: </a:t>
            </a:r>
            <a:r>
              <a:rPr lang="es-MX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 alumno podrá expresar y fundamentar acuerdos y desacuerdos, realizar invitaciones así como aceptar o rechazar las realizadas por terceros. Asimismo, podrá expresar preferencias, obligaciones y </a:t>
            </a:r>
            <a:r>
              <a:rPr lang="es-MX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nevesidades</a:t>
            </a:r>
            <a:r>
              <a:rPr lang="es-MX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MX" dirty="0"/>
          </a:p>
          <a:p>
            <a:pPr algn="just"/>
            <a:endParaRPr lang="es-MX" dirty="0" smtClean="0"/>
          </a:p>
          <a:p>
            <a:pPr algn="just"/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764704"/>
            <a:ext cx="7772400" cy="2952328"/>
          </a:xfrm>
          <a:solidFill>
            <a:srgbClr val="FFFF66"/>
          </a:solidFill>
        </p:spPr>
        <p:txBody>
          <a:bodyPr>
            <a:noAutofit/>
          </a:bodyPr>
          <a:lstStyle/>
          <a:p>
            <a:pPr algn="just"/>
            <a:endParaRPr lang="es-MX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Nombre de la unidad: Expresar sentimientos personales. </a:t>
            </a:r>
          </a:p>
          <a:p>
            <a:pPr algn="just"/>
            <a:endParaRPr lang="es-MX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 de la unidad: Expresar opiniones sobre temas diversos, enfatizando si se está de acuerdo o no y que sentimientos provoca tal situación.</a:t>
            </a:r>
            <a:endParaRPr lang="es-MX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2641" y="116632"/>
            <a:ext cx="8064896" cy="3888432"/>
          </a:xfrm>
        </p:spPr>
        <p:txBody>
          <a:bodyPr anchor="t">
            <a:normAutofit/>
          </a:bodyPr>
          <a:lstStyle/>
          <a:p>
            <a:pPr algn="just"/>
            <a:r>
              <a:rPr lang="es-MX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Tema: Expresar sentimientos personales.  </a:t>
            </a:r>
          </a:p>
          <a:p>
            <a:pPr algn="just"/>
            <a:r>
              <a:rPr lang="es-MX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Introducción: 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725961" y="1196752"/>
            <a:ext cx="7838256" cy="5262979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MX" sz="2800" dirty="0" err="1" smtClean="0">
                <a:latin typeface="Arial Narrow" pitchFamily="34" charset="0"/>
              </a:rPr>
              <a:t>You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may</a:t>
            </a:r>
            <a:r>
              <a:rPr lang="es-MX" sz="2800" dirty="0" smtClean="0">
                <a:latin typeface="Arial Narrow" pitchFamily="34" charset="0"/>
              </a:rPr>
              <a:t> be </a:t>
            </a:r>
            <a:r>
              <a:rPr lang="es-MX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surprised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how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much</a:t>
            </a:r>
            <a:r>
              <a:rPr lang="es-MX" sz="2800" dirty="0" smtClean="0">
                <a:latin typeface="Arial Narrow" pitchFamily="34" charset="0"/>
              </a:rPr>
              <a:t> televisión </a:t>
            </a:r>
            <a:r>
              <a:rPr lang="es-MX" sz="2800" dirty="0" err="1" smtClean="0">
                <a:latin typeface="Arial Narrow" pitchFamily="34" charset="0"/>
              </a:rPr>
              <a:t>we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watch</a:t>
            </a:r>
            <a:r>
              <a:rPr lang="es-MX" sz="2800" dirty="0" smtClean="0">
                <a:latin typeface="Arial Narrow" pitchFamily="34" charset="0"/>
              </a:rPr>
              <a:t>. </a:t>
            </a:r>
            <a:r>
              <a:rPr lang="es-MX" sz="2800" dirty="0" err="1" smtClean="0">
                <a:latin typeface="Arial Narrow" pitchFamily="34" charset="0"/>
              </a:rPr>
              <a:t>The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average</a:t>
            </a:r>
            <a:r>
              <a:rPr lang="es-MX" sz="2800" dirty="0" smtClean="0">
                <a:latin typeface="Arial Narrow" pitchFamily="34" charset="0"/>
              </a:rPr>
              <a:t> American </a:t>
            </a:r>
            <a:r>
              <a:rPr lang="es-MX" sz="2800" dirty="0" err="1" smtClean="0">
                <a:latin typeface="Arial Narrow" pitchFamily="34" charset="0"/>
              </a:rPr>
              <a:t>family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watches</a:t>
            </a:r>
            <a:r>
              <a:rPr lang="es-MX" sz="2800" dirty="0" smtClean="0">
                <a:latin typeface="Arial Narrow" pitchFamily="34" charset="0"/>
              </a:rPr>
              <a:t> TV </a:t>
            </a:r>
            <a:r>
              <a:rPr lang="es-MX" sz="2800" dirty="0" err="1" smtClean="0">
                <a:latin typeface="Arial Narrow" pitchFamily="34" charset="0"/>
              </a:rPr>
              <a:t>for</a:t>
            </a:r>
            <a:r>
              <a:rPr lang="es-MX" sz="2800" dirty="0" smtClean="0">
                <a:latin typeface="Arial Narrow" pitchFamily="34" charset="0"/>
              </a:rPr>
              <a:t> 7 </a:t>
            </a:r>
            <a:r>
              <a:rPr lang="es-MX" sz="2800" dirty="0" err="1" smtClean="0">
                <a:latin typeface="Arial Narrow" pitchFamily="34" charset="0"/>
              </a:rPr>
              <a:t>hours</a:t>
            </a:r>
            <a:r>
              <a:rPr lang="es-MX" sz="2800" dirty="0" smtClean="0">
                <a:latin typeface="Arial Narrow" pitchFamily="34" charset="0"/>
              </a:rPr>
              <a:t> and 40 minutes </a:t>
            </a:r>
            <a:r>
              <a:rPr lang="es-MX" sz="2800" dirty="0" err="1" smtClean="0">
                <a:latin typeface="Arial Narrow" pitchFamily="34" charset="0"/>
              </a:rPr>
              <a:t>every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day</a:t>
            </a:r>
            <a:r>
              <a:rPr lang="es-MX" sz="2800" dirty="0" smtClean="0">
                <a:latin typeface="Arial Narrow" pitchFamily="34" charset="0"/>
              </a:rPr>
              <a:t> and British </a:t>
            </a:r>
            <a:r>
              <a:rPr lang="es-MX" sz="2800" dirty="0" err="1" smtClean="0">
                <a:latin typeface="Arial Narrow" pitchFamily="34" charset="0"/>
              </a:rPr>
              <a:t>men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watch</a:t>
            </a:r>
            <a:r>
              <a:rPr lang="es-MX" sz="2800" dirty="0" smtClean="0">
                <a:latin typeface="Arial Narrow" pitchFamily="34" charset="0"/>
              </a:rPr>
              <a:t> 27 </a:t>
            </a:r>
            <a:r>
              <a:rPr lang="es-MX" sz="2800" dirty="0" err="1" smtClean="0">
                <a:latin typeface="Arial Narrow" pitchFamily="34" charset="0"/>
              </a:rPr>
              <a:t>hours</a:t>
            </a:r>
            <a:r>
              <a:rPr lang="es-MX" sz="2800" dirty="0" smtClean="0">
                <a:latin typeface="Arial Narrow" pitchFamily="34" charset="0"/>
              </a:rPr>
              <a:t> a </a:t>
            </a:r>
            <a:r>
              <a:rPr lang="es-MX" sz="2800" dirty="0" err="1" smtClean="0">
                <a:latin typeface="Arial Narrow" pitchFamily="34" charset="0"/>
              </a:rPr>
              <a:t>week</a:t>
            </a:r>
            <a:r>
              <a:rPr lang="es-MX" sz="2800" dirty="0" smtClean="0">
                <a:latin typeface="Arial Narrow" pitchFamily="34" charset="0"/>
              </a:rPr>
              <a:t> British </a:t>
            </a:r>
            <a:r>
              <a:rPr lang="es-MX" sz="2800" dirty="0" err="1" smtClean="0">
                <a:latin typeface="Arial Narrow" pitchFamily="34" charset="0"/>
              </a:rPr>
              <a:t>women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watch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only</a:t>
            </a:r>
            <a:r>
              <a:rPr lang="es-MX" sz="2800" dirty="0" smtClean="0">
                <a:latin typeface="Arial Narrow" pitchFamily="34" charset="0"/>
              </a:rPr>
              <a:t> 24 </a:t>
            </a:r>
            <a:r>
              <a:rPr lang="es-MX" sz="2800" dirty="0" err="1" smtClean="0">
                <a:latin typeface="Arial Narrow" pitchFamily="34" charset="0"/>
              </a:rPr>
              <a:t>hours</a:t>
            </a:r>
            <a:r>
              <a:rPr lang="es-MX" sz="2800" dirty="0" smtClean="0">
                <a:latin typeface="Arial Narrow" pitchFamily="34" charset="0"/>
              </a:rPr>
              <a:t>. </a:t>
            </a:r>
            <a:r>
              <a:rPr lang="es-MX" sz="2800" dirty="0" err="1" smtClean="0">
                <a:latin typeface="Arial Narrow" pitchFamily="34" charset="0"/>
              </a:rPr>
              <a:t>This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means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we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spend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over</a:t>
            </a:r>
            <a:r>
              <a:rPr lang="es-MX" sz="2800" dirty="0" smtClean="0">
                <a:latin typeface="Arial Narrow" pitchFamily="34" charset="0"/>
              </a:rPr>
              <a:t> ten </a:t>
            </a:r>
            <a:r>
              <a:rPr lang="es-MX" sz="2800" dirty="0" err="1" smtClean="0">
                <a:latin typeface="Arial Narrow" pitchFamily="34" charset="0"/>
              </a:rPr>
              <a:t>years</a:t>
            </a:r>
            <a:r>
              <a:rPr lang="es-MX" sz="2800" dirty="0" smtClean="0">
                <a:latin typeface="Arial Narrow" pitchFamily="34" charset="0"/>
              </a:rPr>
              <a:t> of </a:t>
            </a:r>
            <a:r>
              <a:rPr lang="es-MX" sz="2800" dirty="0" err="1" smtClean="0">
                <a:latin typeface="Arial Narrow" pitchFamily="34" charset="0"/>
              </a:rPr>
              <a:t>our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life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watching</a:t>
            </a:r>
            <a:r>
              <a:rPr lang="es-MX" sz="2800" dirty="0" smtClean="0">
                <a:latin typeface="Arial Narrow" pitchFamily="34" charset="0"/>
              </a:rPr>
              <a:t> TV –</a:t>
            </a:r>
            <a:r>
              <a:rPr lang="es-MX" sz="2800" dirty="0" err="1" smtClean="0">
                <a:latin typeface="Arial Narrow" pitchFamily="34" charset="0"/>
              </a:rPr>
              <a:t>what</a:t>
            </a:r>
            <a:r>
              <a:rPr lang="es-MX" sz="2800" dirty="0" smtClean="0">
                <a:latin typeface="Arial Narrow" pitchFamily="34" charset="0"/>
              </a:rPr>
              <a:t> a </a:t>
            </a:r>
            <a:r>
              <a:rPr lang="es-MX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frightening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thought</a:t>
            </a:r>
            <a:r>
              <a:rPr lang="es-MX" sz="2800" dirty="0" smtClean="0">
                <a:latin typeface="Arial Narrow" pitchFamily="34" charset="0"/>
              </a:rPr>
              <a:t>! </a:t>
            </a:r>
            <a:endParaRPr lang="es-MX" sz="2800" dirty="0">
              <a:latin typeface="Arial Narrow" pitchFamily="34" charset="0"/>
            </a:endParaRPr>
          </a:p>
          <a:p>
            <a:pPr algn="just"/>
            <a:r>
              <a:rPr lang="es-MX" sz="2800" dirty="0" err="1" smtClean="0">
                <a:latin typeface="Arial Narrow" pitchFamily="34" charset="0"/>
              </a:rPr>
              <a:t>Many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people</a:t>
            </a:r>
            <a:r>
              <a:rPr lang="es-MX" sz="2800" dirty="0" smtClean="0">
                <a:latin typeface="Arial Narrow" pitchFamily="34" charset="0"/>
              </a:rPr>
              <a:t> are </a:t>
            </a:r>
            <a:r>
              <a:rPr lang="es-MX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worried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about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how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much</a:t>
            </a:r>
            <a:r>
              <a:rPr lang="es-MX" sz="2800" dirty="0" smtClean="0">
                <a:latin typeface="Arial Narrow" pitchFamily="34" charset="0"/>
              </a:rPr>
              <a:t> TV </a:t>
            </a:r>
            <a:r>
              <a:rPr lang="es-MX" sz="2800" dirty="0" err="1" smtClean="0">
                <a:latin typeface="Arial Narrow" pitchFamily="34" charset="0"/>
              </a:rPr>
              <a:t>children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watch</a:t>
            </a:r>
            <a:r>
              <a:rPr lang="es-MX" sz="2800" dirty="0" smtClean="0">
                <a:latin typeface="Arial Narrow" pitchFamily="34" charset="0"/>
              </a:rPr>
              <a:t>. </a:t>
            </a:r>
            <a:r>
              <a:rPr lang="es-MX" sz="2800" dirty="0" err="1" smtClean="0">
                <a:latin typeface="Arial Narrow" pitchFamily="34" charset="0"/>
              </a:rPr>
              <a:t>Every</a:t>
            </a:r>
            <a:r>
              <a:rPr lang="es-MX" sz="2800" dirty="0" smtClean="0">
                <a:latin typeface="Arial Narrow" pitchFamily="34" charset="0"/>
              </a:rPr>
              <a:t> American </a:t>
            </a:r>
            <a:r>
              <a:rPr lang="es-MX" sz="2800" dirty="0" err="1" smtClean="0">
                <a:latin typeface="Arial Narrow" pitchFamily="34" charset="0"/>
              </a:rPr>
              <a:t>child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sees</a:t>
            </a:r>
            <a:r>
              <a:rPr lang="es-MX" sz="2800" dirty="0" smtClean="0">
                <a:latin typeface="Arial Narrow" pitchFamily="34" charset="0"/>
              </a:rPr>
              <a:t> 16,000 </a:t>
            </a:r>
            <a:r>
              <a:rPr lang="es-MX" sz="2800" dirty="0" err="1" smtClean="0">
                <a:latin typeface="Arial Narrow" pitchFamily="34" charset="0"/>
              </a:rPr>
              <a:t>murders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on</a:t>
            </a:r>
            <a:r>
              <a:rPr lang="es-MX" sz="2800" dirty="0" smtClean="0">
                <a:latin typeface="Arial Narrow" pitchFamily="34" charset="0"/>
              </a:rPr>
              <a:t> TV </a:t>
            </a:r>
            <a:r>
              <a:rPr lang="es-MX" sz="2800" dirty="0" err="1" smtClean="0">
                <a:latin typeface="Arial Narrow" pitchFamily="34" charset="0"/>
              </a:rPr>
              <a:t>before</a:t>
            </a:r>
            <a:r>
              <a:rPr lang="es-MX" sz="2800" dirty="0" smtClean="0">
                <a:latin typeface="Arial Narrow" pitchFamily="34" charset="0"/>
              </a:rPr>
              <a:t> he </a:t>
            </a:r>
            <a:r>
              <a:rPr lang="es-MX" sz="2800" dirty="0" err="1" smtClean="0">
                <a:latin typeface="Arial Narrow" pitchFamily="34" charset="0"/>
              </a:rPr>
              <a:t>or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she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is</a:t>
            </a:r>
            <a:r>
              <a:rPr lang="es-MX" sz="2800" dirty="0" smtClean="0">
                <a:latin typeface="Arial Narrow" pitchFamily="34" charset="0"/>
              </a:rPr>
              <a:t> 18, and 20,000 </a:t>
            </a:r>
            <a:r>
              <a:rPr lang="es-MX" sz="2800" dirty="0" err="1" smtClean="0">
                <a:latin typeface="Arial Narrow" pitchFamily="34" charset="0"/>
              </a:rPr>
              <a:t>adverts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every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year</a:t>
            </a:r>
            <a:r>
              <a:rPr lang="es-MX" sz="2800" dirty="0" smtClean="0">
                <a:latin typeface="Arial Narrow" pitchFamily="34" charset="0"/>
              </a:rPr>
              <a:t>. “</a:t>
            </a:r>
            <a:r>
              <a:rPr lang="es-MX" sz="2800" dirty="0" err="1" smtClean="0">
                <a:latin typeface="Arial Narrow" pitchFamily="34" charset="0"/>
              </a:rPr>
              <a:t>Children</a:t>
            </a:r>
            <a:r>
              <a:rPr lang="es-MX" sz="2800" dirty="0" smtClean="0">
                <a:latin typeface="Arial Narrow" pitchFamily="34" charset="0"/>
              </a:rPr>
              <a:t> in </a:t>
            </a:r>
            <a:r>
              <a:rPr lang="es-MX" sz="2800" dirty="0" err="1" smtClean="0">
                <a:latin typeface="Arial Narrow" pitchFamily="34" charset="0"/>
              </a:rPr>
              <a:t>the</a:t>
            </a:r>
            <a:r>
              <a:rPr lang="es-MX" sz="2800" dirty="0" smtClean="0">
                <a:latin typeface="Arial Narrow" pitchFamily="34" charset="0"/>
              </a:rPr>
              <a:t> USA </a:t>
            </a:r>
            <a:r>
              <a:rPr lang="es-MX" sz="2800" dirty="0" err="1" smtClean="0">
                <a:latin typeface="Arial Narrow" pitchFamily="34" charset="0"/>
              </a:rPr>
              <a:t>spend</a:t>
            </a:r>
            <a:r>
              <a:rPr lang="es-MX" sz="2800" dirty="0" smtClean="0">
                <a:latin typeface="Arial Narrow" pitchFamily="34" charset="0"/>
              </a:rPr>
              <a:t> more time </a:t>
            </a:r>
            <a:r>
              <a:rPr lang="es-MX" sz="2800" dirty="0" err="1" smtClean="0">
                <a:latin typeface="Arial Narrow" pitchFamily="34" charset="0"/>
              </a:rPr>
              <a:t>watching</a:t>
            </a:r>
            <a:r>
              <a:rPr lang="es-MX" sz="2800" dirty="0" smtClean="0">
                <a:latin typeface="Arial Narrow" pitchFamily="34" charset="0"/>
              </a:rPr>
              <a:t> TV tan in </a:t>
            </a:r>
            <a:r>
              <a:rPr lang="es-MX" sz="2800" dirty="0" err="1" smtClean="0">
                <a:latin typeface="Arial Narrow" pitchFamily="34" charset="0"/>
              </a:rPr>
              <a:t>school</a:t>
            </a:r>
            <a:r>
              <a:rPr lang="es-MX" sz="2800" dirty="0" smtClean="0">
                <a:latin typeface="Arial Narrow" pitchFamily="34" charset="0"/>
              </a:rPr>
              <a:t> and </a:t>
            </a:r>
            <a:r>
              <a:rPr lang="es-MX" sz="2800" dirty="0" err="1" smtClean="0">
                <a:latin typeface="Arial Narrow" pitchFamily="34" charset="0"/>
              </a:rPr>
              <a:t>that’s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very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worrying</a:t>
            </a:r>
            <a:r>
              <a:rPr lang="es-MX" sz="2800" dirty="0" smtClean="0">
                <a:latin typeface="Arial Narrow" pitchFamily="34" charset="0"/>
              </a:rPr>
              <a:t>.”</a:t>
            </a:r>
          </a:p>
          <a:p>
            <a:pPr algn="just"/>
            <a:endParaRPr lang="es-MX" sz="28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67544" y="836712"/>
            <a:ext cx="84249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TV can </a:t>
            </a:r>
            <a:r>
              <a:rPr lang="es-E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sometimes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exciting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E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Many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s-E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worried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much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TV </a:t>
            </a:r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watch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E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worrying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article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use –</a:t>
            </a:r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adjectives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describe </a:t>
            </a:r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feel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use –</a:t>
            </a:r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/-</a:t>
            </a:r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adjectives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describe </a:t>
            </a:r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thing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situation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place </a:t>
            </a:r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causes </a:t>
            </a:r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feeling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958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611560" y="908720"/>
            <a:ext cx="7992888" cy="3108543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es-ES" sz="2800" dirty="0" err="1" smtClean="0"/>
              <a:t>We</a:t>
            </a:r>
            <a:r>
              <a:rPr lang="es-ES" sz="2800" dirty="0" smtClean="0"/>
              <a:t> use </a:t>
            </a:r>
            <a:r>
              <a:rPr lang="es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es-E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</a:t>
            </a:r>
            <a:r>
              <a:rPr lang="es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adjectives</a:t>
            </a:r>
            <a:r>
              <a:rPr lang="es-ES" sz="2800" dirty="0" smtClean="0"/>
              <a:t> </a:t>
            </a:r>
            <a:r>
              <a:rPr lang="es-ES" sz="2800" dirty="0" err="1" smtClean="0"/>
              <a:t>to</a:t>
            </a:r>
            <a:r>
              <a:rPr lang="es-ES" sz="2800" dirty="0" smtClean="0"/>
              <a:t> describe </a:t>
            </a:r>
            <a:r>
              <a:rPr lang="es-ES" sz="2800" dirty="0" err="1" smtClean="0"/>
              <a:t>how</a:t>
            </a:r>
            <a:r>
              <a:rPr lang="es-ES" sz="2800" dirty="0" smtClean="0"/>
              <a:t> </a:t>
            </a:r>
            <a:r>
              <a:rPr lang="es-ES" sz="2800" dirty="0" err="1" smtClean="0"/>
              <a:t>people</a:t>
            </a:r>
            <a:r>
              <a:rPr lang="es-ES" sz="2800" dirty="0" smtClean="0"/>
              <a:t> </a:t>
            </a:r>
            <a:r>
              <a:rPr lang="es-ES" sz="2800" dirty="0" err="1" smtClean="0"/>
              <a:t>feel</a:t>
            </a:r>
            <a:r>
              <a:rPr lang="es-ES" sz="2800" dirty="0" smtClean="0"/>
              <a:t>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" sz="2800" dirty="0" err="1" smtClean="0"/>
              <a:t>Many</a:t>
            </a:r>
            <a:r>
              <a:rPr lang="es-ES" sz="2800" dirty="0" smtClean="0"/>
              <a:t> </a:t>
            </a:r>
            <a:r>
              <a:rPr lang="es-ES" sz="2800" dirty="0" err="1" smtClean="0"/>
              <a:t>people</a:t>
            </a:r>
            <a:r>
              <a:rPr lang="es-ES" sz="2800" dirty="0" smtClean="0"/>
              <a:t> are </a:t>
            </a:r>
            <a:r>
              <a:rPr lang="es-ES" sz="2800" dirty="0" err="1" smtClean="0"/>
              <a:t>worried</a:t>
            </a:r>
            <a:r>
              <a:rPr lang="es-ES" sz="2800" dirty="0" smtClean="0"/>
              <a:t> </a:t>
            </a:r>
            <a:r>
              <a:rPr lang="es-ES" sz="2800" dirty="0" err="1" smtClean="0"/>
              <a:t>about</a:t>
            </a:r>
            <a:r>
              <a:rPr lang="es-ES" sz="2800" dirty="0" smtClean="0"/>
              <a:t> </a:t>
            </a:r>
            <a:r>
              <a:rPr lang="es-ES" sz="2800" dirty="0" err="1" smtClean="0"/>
              <a:t>how</a:t>
            </a:r>
            <a:r>
              <a:rPr lang="es-ES" sz="2800" dirty="0" smtClean="0"/>
              <a:t> </a:t>
            </a:r>
            <a:r>
              <a:rPr lang="es-ES" sz="2800" dirty="0" err="1" smtClean="0"/>
              <a:t>much</a:t>
            </a:r>
            <a:r>
              <a:rPr lang="es-ES" sz="2800" dirty="0" smtClean="0"/>
              <a:t> TV </a:t>
            </a:r>
            <a:r>
              <a:rPr lang="es-ES" sz="2800" dirty="0" err="1" smtClean="0"/>
              <a:t>children</a:t>
            </a:r>
            <a:r>
              <a:rPr lang="es-ES" sz="2800" dirty="0" smtClean="0"/>
              <a:t> </a:t>
            </a:r>
            <a:r>
              <a:rPr lang="es-ES" sz="2800" dirty="0" err="1" smtClean="0"/>
              <a:t>watch</a:t>
            </a:r>
            <a:r>
              <a:rPr lang="es-ES" sz="2800" dirty="0" smtClean="0"/>
              <a:t>.</a:t>
            </a:r>
          </a:p>
          <a:p>
            <a:endParaRPr lang="es-ES" sz="2800" dirty="0"/>
          </a:p>
          <a:p>
            <a:r>
              <a:rPr lang="es-ES" sz="2800" dirty="0" err="1" smtClean="0"/>
              <a:t>We</a:t>
            </a:r>
            <a:r>
              <a:rPr lang="es-ES" sz="2800" dirty="0" smtClean="0"/>
              <a:t> use </a:t>
            </a:r>
            <a:r>
              <a:rPr lang="es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es-E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r>
              <a:rPr lang="es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adjectives</a:t>
            </a:r>
            <a:r>
              <a:rPr lang="es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dirty="0" err="1" smtClean="0"/>
              <a:t>to</a:t>
            </a:r>
            <a:r>
              <a:rPr lang="es-ES" sz="2800" dirty="0" smtClean="0"/>
              <a:t> describe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thing</a:t>
            </a:r>
            <a:r>
              <a:rPr lang="es-ES" sz="2800" dirty="0" smtClean="0"/>
              <a:t>, </a:t>
            </a:r>
            <a:r>
              <a:rPr lang="es-ES" sz="2800" dirty="0" err="1" smtClean="0"/>
              <a:t>situation</a:t>
            </a:r>
            <a:r>
              <a:rPr lang="es-ES" sz="2800" dirty="0" smtClean="0"/>
              <a:t>, place </a:t>
            </a:r>
            <a:r>
              <a:rPr lang="es-ES" sz="2800" dirty="0" err="1" smtClean="0"/>
              <a:t>or</a:t>
            </a:r>
            <a:r>
              <a:rPr lang="es-ES" sz="2800" dirty="0" smtClean="0"/>
              <a:t> </a:t>
            </a:r>
            <a:r>
              <a:rPr lang="es-ES" sz="2800" dirty="0" err="1" smtClean="0"/>
              <a:t>person</a:t>
            </a:r>
            <a:r>
              <a:rPr lang="es-ES" sz="2800" dirty="0" smtClean="0"/>
              <a:t> </a:t>
            </a:r>
            <a:r>
              <a:rPr lang="es-ES" sz="2800" dirty="0" err="1" smtClean="0"/>
              <a:t>that</a:t>
            </a:r>
            <a:r>
              <a:rPr lang="es-ES" sz="2800" dirty="0" smtClean="0"/>
              <a:t> causes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feeling</a:t>
            </a:r>
            <a:r>
              <a:rPr lang="es-ES" sz="2800" dirty="0" smtClean="0"/>
              <a:t>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" sz="2800" dirty="0" smtClean="0"/>
              <a:t>TV can </a:t>
            </a:r>
            <a:r>
              <a:rPr lang="es-ES" sz="2800" dirty="0" err="1" smtClean="0"/>
              <a:t>sometimes</a:t>
            </a:r>
            <a:r>
              <a:rPr lang="es-ES" sz="2800" dirty="0" smtClean="0"/>
              <a:t> be </a:t>
            </a:r>
            <a:r>
              <a:rPr lang="es-ES" sz="2800" dirty="0" err="1" smtClean="0"/>
              <a:t>fun</a:t>
            </a:r>
            <a:r>
              <a:rPr lang="es-ES" sz="2800" dirty="0" smtClean="0"/>
              <a:t> and </a:t>
            </a:r>
            <a:r>
              <a:rPr lang="es-ES" sz="2800" dirty="0" err="1" smtClean="0"/>
              <a:t>exciting</a:t>
            </a:r>
            <a:r>
              <a:rPr lang="es-ES" sz="2800" dirty="0" smtClean="0"/>
              <a:t>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4026445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908720"/>
            <a:ext cx="7772400" cy="5328592"/>
          </a:xfrm>
          <a:solidFill>
            <a:srgbClr val="FFFF66"/>
          </a:solidFill>
        </p:spPr>
        <p:txBody>
          <a:bodyPr anchor="t">
            <a:normAutofit fontScale="92500" lnSpcReduction="20000"/>
          </a:bodyPr>
          <a:lstStyle/>
          <a:p>
            <a:endParaRPr lang="es-MX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Conclusión o cierre:</a:t>
            </a:r>
          </a:p>
          <a:p>
            <a:pPr algn="ctr"/>
            <a:endParaRPr lang="es-MX" sz="2800" b="1" i="1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28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28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She’s</a:t>
            </a:r>
            <a:r>
              <a:rPr lang="es-MX" sz="2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8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excit</a:t>
            </a:r>
            <a:r>
              <a:rPr lang="es-MX" sz="2800" b="1" i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ed</a:t>
            </a:r>
            <a:endParaRPr lang="es-MX" sz="2800" b="1" i="1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28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He’s</a:t>
            </a:r>
            <a:r>
              <a:rPr lang="es-MX" sz="2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8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worri</a:t>
            </a:r>
            <a:r>
              <a:rPr lang="es-MX" sz="2800" b="1" i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ed</a:t>
            </a:r>
            <a:endParaRPr lang="es-MX" sz="2800" b="1" i="1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28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She’s</a:t>
            </a:r>
            <a:r>
              <a:rPr lang="es-MX" sz="2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8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surpris</a:t>
            </a:r>
            <a:r>
              <a:rPr lang="es-MX" sz="2800" b="1" i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ed</a:t>
            </a:r>
            <a:endParaRPr lang="es-MX" sz="2800" b="1" i="1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28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He’s</a:t>
            </a:r>
            <a:r>
              <a:rPr lang="es-MX" sz="2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8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frighten</a:t>
            </a:r>
            <a:r>
              <a:rPr lang="es-MX" sz="2800" b="1" i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ed</a:t>
            </a:r>
            <a:endParaRPr lang="es-MX" sz="2800" b="1" i="1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28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She’s</a:t>
            </a:r>
            <a:r>
              <a:rPr lang="es-MX" sz="2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8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tir</a:t>
            </a:r>
            <a:r>
              <a:rPr lang="es-MX" sz="2800" b="1" i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ed</a:t>
            </a:r>
            <a:endParaRPr lang="es-MX" sz="2800" b="1" i="1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solidFill>
                <a:schemeClr val="tx1"/>
              </a:solidFill>
            </a:endParaRPr>
          </a:p>
          <a:p>
            <a:endParaRPr lang="es-MX" sz="2800" b="1" dirty="0" smtClean="0">
              <a:solidFill>
                <a:schemeClr val="tx1"/>
              </a:solidFill>
            </a:endParaRPr>
          </a:p>
          <a:p>
            <a:r>
              <a:rPr lang="es-MX" sz="2800" b="1" dirty="0">
                <a:solidFill>
                  <a:schemeClr val="tx1"/>
                </a:solidFill>
              </a:rPr>
              <a:t> </a:t>
            </a:r>
            <a:r>
              <a:rPr lang="es-MX" sz="2800" b="1" dirty="0" smtClean="0">
                <a:solidFill>
                  <a:schemeClr val="tx1"/>
                </a:solidFill>
              </a:rPr>
              <a:t>         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2" name="Llaves 1"/>
          <p:cNvSpPr/>
          <p:nvPr/>
        </p:nvSpPr>
        <p:spPr>
          <a:xfrm>
            <a:off x="3419872" y="2420888"/>
            <a:ext cx="3456384" cy="2232248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3923928" y="2780928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i="1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" sz="2400" b="1" i="1" dirty="0" err="1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</a:t>
            </a:r>
            <a:r>
              <a:rPr lang="es-ES" sz="2400" b="1" i="1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adjective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describe </a:t>
            </a:r>
            <a:r>
              <a:rPr 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feel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187624" y="2996952"/>
            <a:ext cx="7272808" cy="2092881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s-E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es-E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E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excit</a:t>
            </a:r>
            <a:r>
              <a:rPr lang="es-ES" sz="2600" dirty="0" err="1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  <a:r>
              <a:rPr lang="es-E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news</a:t>
            </a:r>
            <a:r>
              <a:rPr lang="es-E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E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TV </a:t>
            </a:r>
            <a:r>
              <a:rPr lang="es-E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E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amaz</a:t>
            </a:r>
            <a:r>
              <a:rPr lang="es-ES" sz="2600" dirty="0" err="1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  <a:r>
              <a:rPr lang="es-E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E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 can </a:t>
            </a:r>
            <a:r>
              <a:rPr lang="es-E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watch</a:t>
            </a:r>
            <a:r>
              <a:rPr lang="es-E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interest</a:t>
            </a:r>
            <a:r>
              <a:rPr lang="es-ES" sz="2600" dirty="0" err="1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  <a:r>
              <a:rPr lang="es-E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s-E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r>
              <a:rPr lang="es-E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E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E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es-E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lang="es-E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es-E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Chinese</a:t>
            </a:r>
            <a:r>
              <a:rPr lang="es-E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E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E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think</a:t>
            </a:r>
            <a:r>
              <a:rPr lang="es-E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TV </a:t>
            </a:r>
            <a:r>
              <a:rPr lang="es-E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E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s-ES" sz="2600" dirty="0" err="1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  <a:endParaRPr lang="es-ES" sz="2600" dirty="0">
              <a:solidFill>
                <a:srgbClr val="F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187624" y="1124744"/>
            <a:ext cx="7272808" cy="156966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es-ES" sz="3200" i="1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" sz="3200" i="1" dirty="0" err="1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adjectives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describe </a:t>
            </a:r>
            <a:r>
              <a:rPr lang="es-E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thing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situation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place </a:t>
            </a:r>
            <a:r>
              <a:rPr lang="es-E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causes </a:t>
            </a:r>
            <a:r>
              <a:rPr lang="es-E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feeling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3971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450</Words>
  <Application>Microsoft Office PowerPoint</Application>
  <PresentationFormat>Presentación en pantalla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Ciro j. Velázquez Jaén</cp:lastModifiedBy>
  <cp:revision>69</cp:revision>
  <dcterms:created xsi:type="dcterms:W3CDTF">2012-08-07T16:35:15Z</dcterms:created>
  <dcterms:modified xsi:type="dcterms:W3CDTF">2015-10-23T00:29:04Z</dcterms:modified>
</cp:coreProperties>
</file>